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78" r:id="rId9"/>
    <p:sldId id="267" r:id="rId10"/>
    <p:sldId id="269" r:id="rId11"/>
    <p:sldId id="270" r:id="rId12"/>
    <p:sldId id="273" r:id="rId13"/>
    <p:sldId id="274" r:id="rId14"/>
    <p:sldId id="275" r:id="rId15"/>
    <p:sldId id="276" r:id="rId16"/>
    <p:sldId id="277" r:id="rId17"/>
    <p:sldId id="279" r:id="rId18"/>
    <p:sldId id="268" r:id="rId19"/>
    <p:sldId id="263" r:id="rId20"/>
    <p:sldId id="264" r:id="rId21"/>
    <p:sldId id="265" r:id="rId22"/>
    <p:sldId id="266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  <a:srgbClr val="C0A59A"/>
    <a:srgbClr val="E7DDD9"/>
    <a:srgbClr val="FAEDE7"/>
    <a:srgbClr val="F5D9CC"/>
    <a:srgbClr val="000000"/>
    <a:srgbClr val="BBA69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93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3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53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89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23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61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78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74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5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31B98E-487A-48E4-8C68-290233EF51B1}" type="datetimeFigureOut">
              <a:rPr lang="ko-KR" altLang="en-US" smtClean="0"/>
              <a:t>2021-12-15 Wednesday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5B0F1F1-1BC4-4177-A815-B52FE9AA1A6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4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592D2-558F-4C43-9748-8C383FD1C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ko-KR" altLang="en-US" sz="5400" dirty="0"/>
              <a:t>게임을 위한 데이터 베이스 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B5E8FC-4838-44C3-94C6-B0B80212E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en-US" altLang="ko-KR" dirty="0"/>
              <a:t>2017182016 </a:t>
            </a:r>
            <a:r>
              <a:rPr lang="ko-KR" altLang="en-US" dirty="0"/>
              <a:t>박해성</a:t>
            </a:r>
          </a:p>
        </p:txBody>
      </p:sp>
    </p:spTree>
    <p:extLst>
      <p:ext uri="{BB962C8B-B14F-4D97-AF65-F5344CB8AC3E}">
        <p14:creationId xmlns:p14="http://schemas.microsoft.com/office/powerpoint/2010/main" val="412402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57727-52C2-4981-A00C-2900DEDD470B}"/>
              </a:ext>
            </a:extLst>
          </p:cNvPr>
          <p:cNvSpPr txBox="1"/>
          <p:nvPr/>
        </p:nvSpPr>
        <p:spPr>
          <a:xfrm>
            <a:off x="4013869" y="1353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8B5D4-8BC8-483A-B749-B656B8AA5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642" y="-10878"/>
            <a:ext cx="4514850" cy="4219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9E2F05-DFB5-4DC1-BB93-B45F78F1F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55"/>
          <a:stretch/>
        </p:blipFill>
        <p:spPr>
          <a:xfrm>
            <a:off x="4668482" y="4169793"/>
            <a:ext cx="4352925" cy="21632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49DE7B-B1E9-4090-B975-61C8690B775B}"/>
              </a:ext>
            </a:extLst>
          </p:cNvPr>
          <p:cNvSpPr txBox="1"/>
          <p:nvPr/>
        </p:nvSpPr>
        <p:spPr>
          <a:xfrm>
            <a:off x="3562448" y="43431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소유영웅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6CD86F-AC05-495E-8D46-828AE690D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859" y="-10878"/>
            <a:ext cx="2367483" cy="25584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F7E679-5854-41B9-92D8-7AF6B662E72F}"/>
              </a:ext>
            </a:extLst>
          </p:cNvPr>
          <p:cNvSpPr txBox="1"/>
          <p:nvPr/>
        </p:nvSpPr>
        <p:spPr>
          <a:xfrm>
            <a:off x="9105528" y="1353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친구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E946279C-8423-45AF-AABC-D02F529379B3}"/>
              </a:ext>
            </a:extLst>
          </p:cNvPr>
          <p:cNvSpPr txBox="1">
            <a:spLocks/>
          </p:cNvSpPr>
          <p:nvPr/>
        </p:nvSpPr>
        <p:spPr>
          <a:xfrm>
            <a:off x="457200" y="640080"/>
            <a:ext cx="3659246" cy="569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>
                <a:solidFill>
                  <a:srgbClr val="FFFFFF"/>
                </a:solidFill>
              </a:rPr>
              <a:t>DB </a:t>
            </a:r>
            <a:r>
              <a:rPr lang="ko-KR" altLang="en-US" sz="4000" dirty="0">
                <a:solidFill>
                  <a:srgbClr val="FFFFFF"/>
                </a:solidFill>
              </a:rPr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298396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064B9B-E721-4EBB-9F87-CB51BF5A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5691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000" dirty="0">
                <a:solidFill>
                  <a:srgbClr val="FFFFFF"/>
                </a:solidFill>
              </a:rPr>
              <a:t>DB </a:t>
            </a:r>
            <a:r>
              <a:rPr lang="ko-KR" altLang="en-US" sz="4000" dirty="0">
                <a:solidFill>
                  <a:srgbClr val="FFFFFF"/>
                </a:solidFill>
              </a:rPr>
              <a:t>테이블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00636-9E96-4786-83DD-F6D7E9C1B336}"/>
              </a:ext>
            </a:extLst>
          </p:cNvPr>
          <p:cNvSpPr txBox="1"/>
          <p:nvPr/>
        </p:nvSpPr>
        <p:spPr>
          <a:xfrm>
            <a:off x="4718768" y="58455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영웅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CA3875D-E439-478B-B400-B531AA68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59" y="0"/>
            <a:ext cx="7353300" cy="56483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736639-9238-4880-815A-7AB8D8A03CEE}"/>
              </a:ext>
            </a:extLst>
          </p:cNvPr>
          <p:cNvSpPr txBox="1"/>
          <p:nvPr/>
        </p:nvSpPr>
        <p:spPr>
          <a:xfrm>
            <a:off x="5934189" y="5719989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 정규화에 따라</a:t>
            </a:r>
            <a:endParaRPr lang="en-US" altLang="ko-KR" dirty="0"/>
          </a:p>
          <a:p>
            <a:r>
              <a:rPr lang="ko-KR" altLang="en-US" dirty="0" err="1"/>
              <a:t>계금이</a:t>
            </a:r>
            <a:r>
              <a:rPr lang="ko-KR" altLang="en-US" dirty="0"/>
              <a:t> 다른 테이블로 옮겨 졌습니다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04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00636-9E96-4786-83DD-F6D7E9C1B336}"/>
              </a:ext>
            </a:extLst>
          </p:cNvPr>
          <p:cNvSpPr txBox="1"/>
          <p:nvPr/>
        </p:nvSpPr>
        <p:spPr>
          <a:xfrm>
            <a:off x="7892705" y="583522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영웅</a:t>
            </a:r>
            <a:r>
              <a:rPr lang="en-US" altLang="ko-KR" dirty="0"/>
              <a:t>_</a:t>
            </a:r>
            <a:r>
              <a:rPr lang="ko-KR" altLang="en-US" dirty="0"/>
              <a:t>스킬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451F7-D13B-43AE-899C-E462225F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82" y="-11324"/>
            <a:ext cx="7115175" cy="5781675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C1460CB0-33A9-495B-A54C-68357C72FA70}"/>
              </a:ext>
            </a:extLst>
          </p:cNvPr>
          <p:cNvSpPr txBox="1">
            <a:spLocks/>
          </p:cNvSpPr>
          <p:nvPr/>
        </p:nvSpPr>
        <p:spPr>
          <a:xfrm>
            <a:off x="457200" y="640080"/>
            <a:ext cx="3659246" cy="569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>
                <a:solidFill>
                  <a:srgbClr val="FFFFFF"/>
                </a:solidFill>
              </a:rPr>
              <a:t>DB </a:t>
            </a:r>
            <a:r>
              <a:rPr lang="ko-KR" altLang="en-US" sz="4000">
                <a:solidFill>
                  <a:srgbClr val="FFFFFF"/>
                </a:solidFill>
              </a:rPr>
              <a:t>테이블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9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00636-9E96-4786-83DD-F6D7E9C1B336}"/>
              </a:ext>
            </a:extLst>
          </p:cNvPr>
          <p:cNvSpPr txBox="1"/>
          <p:nvPr/>
        </p:nvSpPr>
        <p:spPr>
          <a:xfrm>
            <a:off x="4696517" y="252736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영웅</a:t>
            </a:r>
            <a:r>
              <a:rPr lang="en-US" altLang="ko-KR" dirty="0"/>
              <a:t>_</a:t>
            </a:r>
            <a:r>
              <a:rPr lang="ko-KR" altLang="en-US" dirty="0"/>
              <a:t>특수능력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ED304D-95C1-477A-8A41-9D8AD242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517" y="3011408"/>
            <a:ext cx="6934200" cy="2724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3CC45C-7C6F-424E-ACAA-CDA74F3A477A}"/>
              </a:ext>
            </a:extLst>
          </p:cNvPr>
          <p:cNvSpPr txBox="1"/>
          <p:nvPr/>
        </p:nvSpPr>
        <p:spPr>
          <a:xfrm>
            <a:off x="4699222" y="555089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특수능력</a:t>
            </a:r>
            <a:r>
              <a:rPr lang="en-US" altLang="ko-KR" dirty="0"/>
              <a:t>_</a:t>
            </a:r>
            <a:r>
              <a:rPr lang="ko-KR" altLang="en-US" dirty="0"/>
              <a:t>상세효과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2B97A1F-1E65-4FD3-B8E5-3ACF5B7BDCD1}"/>
              </a:ext>
            </a:extLst>
          </p:cNvPr>
          <p:cNvSpPr txBox="1">
            <a:spLocks/>
          </p:cNvSpPr>
          <p:nvPr/>
        </p:nvSpPr>
        <p:spPr>
          <a:xfrm>
            <a:off x="457200" y="640080"/>
            <a:ext cx="3659246" cy="569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>
                <a:solidFill>
                  <a:srgbClr val="FFFFFF"/>
                </a:solidFill>
              </a:rPr>
              <a:t>DB </a:t>
            </a:r>
            <a:r>
              <a:rPr lang="ko-KR" altLang="en-US" sz="4000">
                <a:solidFill>
                  <a:srgbClr val="FFFFFF"/>
                </a:solidFill>
              </a:rPr>
              <a:t>테이블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78F3B32-AFA9-4180-A9A0-56FE46C2A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18" y="16454"/>
            <a:ext cx="4242210" cy="2548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14004B-8235-4AA1-9ECC-241C09D9D670}"/>
              </a:ext>
            </a:extLst>
          </p:cNvPr>
          <p:cNvSpPr txBox="1"/>
          <p:nvPr/>
        </p:nvSpPr>
        <p:spPr>
          <a:xfrm>
            <a:off x="7358062" y="5564919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특수능력 이름에 대한 설명이 필요하다고</a:t>
            </a:r>
            <a:endParaRPr lang="en-US" altLang="ko-KR" dirty="0"/>
          </a:p>
          <a:p>
            <a:r>
              <a:rPr lang="ko-KR" altLang="en-US" dirty="0"/>
              <a:t>생각하여 새 테이블을 작성했습니다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69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273488-02C6-4344-B192-200B60FF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59" y="19050"/>
            <a:ext cx="4763139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388AB9-E076-4934-969F-86C0BBC2C383}"/>
              </a:ext>
            </a:extLst>
          </p:cNvPr>
          <p:cNvSpPr txBox="1"/>
          <p:nvPr/>
        </p:nvSpPr>
        <p:spPr>
          <a:xfrm>
            <a:off x="9346331" y="11200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8EB3B9-4D90-4FFC-9A42-EA0BE8D3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55" y="3566160"/>
            <a:ext cx="5292355" cy="2686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503D2B-405E-458A-87D1-3470B3D17E46}"/>
              </a:ext>
            </a:extLst>
          </p:cNvPr>
          <p:cNvSpPr txBox="1"/>
          <p:nvPr/>
        </p:nvSpPr>
        <p:spPr>
          <a:xfrm>
            <a:off x="9872897" y="47091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편성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0E822477-258B-4A6A-A99B-FD00763386F3}"/>
              </a:ext>
            </a:extLst>
          </p:cNvPr>
          <p:cNvSpPr txBox="1">
            <a:spLocks/>
          </p:cNvSpPr>
          <p:nvPr/>
        </p:nvSpPr>
        <p:spPr>
          <a:xfrm>
            <a:off x="457200" y="640080"/>
            <a:ext cx="3659246" cy="569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>
                <a:solidFill>
                  <a:srgbClr val="FFFFFF"/>
                </a:solidFill>
              </a:rPr>
              <a:t>DB </a:t>
            </a:r>
            <a:r>
              <a:rPr lang="ko-KR" altLang="en-US" sz="4000">
                <a:solidFill>
                  <a:srgbClr val="FFFFFF"/>
                </a:solidFill>
              </a:rPr>
              <a:t>테이블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pic>
        <p:nvPicPr>
          <p:cNvPr id="21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955DEF00-5225-48DF-B343-7A95BBC14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95" r="83908" b="17576"/>
          <a:stretch/>
        </p:blipFill>
        <p:spPr>
          <a:xfrm>
            <a:off x="9950406" y="134193"/>
            <a:ext cx="1153298" cy="650965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8E2F22-7EFB-4163-8E8C-C29F8B338CDB}"/>
              </a:ext>
            </a:extLst>
          </p:cNvPr>
          <p:cNvSpPr txBox="1"/>
          <p:nvPr/>
        </p:nvSpPr>
        <p:spPr>
          <a:xfrm>
            <a:off x="9950406" y="1002658"/>
            <a:ext cx="299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기존 팀 유형 하나로는</a:t>
            </a:r>
            <a:endParaRPr lang="en-US" altLang="ko-KR" sz="1200" dirty="0"/>
          </a:p>
          <a:p>
            <a:r>
              <a:rPr lang="ko-KR" altLang="en-US" sz="1200" dirty="0"/>
              <a:t>팀에 대한 유형을 나누기가</a:t>
            </a:r>
            <a:endParaRPr lang="en-US" altLang="ko-KR" sz="1200" dirty="0"/>
          </a:p>
          <a:p>
            <a:r>
              <a:rPr lang="ko-KR" altLang="en-US" sz="1200" dirty="0"/>
              <a:t>어려워 추가했습니다</a:t>
            </a:r>
          </a:p>
        </p:txBody>
      </p:sp>
    </p:spTree>
    <p:extLst>
      <p:ext uri="{BB962C8B-B14F-4D97-AF65-F5344CB8AC3E}">
        <p14:creationId xmlns:p14="http://schemas.microsoft.com/office/powerpoint/2010/main" val="170990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88AB9-E076-4934-969F-86C0BBC2C383}"/>
              </a:ext>
            </a:extLst>
          </p:cNvPr>
          <p:cNvSpPr txBox="1"/>
          <p:nvPr/>
        </p:nvSpPr>
        <p:spPr>
          <a:xfrm>
            <a:off x="10044656" y="7024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뽑기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03D2B-405E-458A-87D1-3470B3D17E46}"/>
              </a:ext>
            </a:extLst>
          </p:cNvPr>
          <p:cNvSpPr txBox="1"/>
          <p:nvPr/>
        </p:nvSpPr>
        <p:spPr>
          <a:xfrm>
            <a:off x="10044656" y="3062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C86B85-6F65-4A10-ABF1-93465CCB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31" y="27529"/>
            <a:ext cx="5267325" cy="2457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E31C2B-74BA-4198-9640-A90432106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993" y="2388428"/>
            <a:ext cx="5267325" cy="19549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0B572B-441F-4733-A4EA-754681BC6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33" y="4229100"/>
            <a:ext cx="3259753" cy="21281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7E81A6-8092-4EAA-8D95-0010CED6B97E}"/>
              </a:ext>
            </a:extLst>
          </p:cNvPr>
          <p:cNvSpPr txBox="1"/>
          <p:nvPr/>
        </p:nvSpPr>
        <p:spPr>
          <a:xfrm>
            <a:off x="7956586" y="51206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구매</a:t>
            </a:r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D3E0D79-D09A-4867-9C0F-41EDEA69EB34}"/>
              </a:ext>
            </a:extLst>
          </p:cNvPr>
          <p:cNvSpPr txBox="1">
            <a:spLocks/>
          </p:cNvSpPr>
          <p:nvPr/>
        </p:nvSpPr>
        <p:spPr>
          <a:xfrm>
            <a:off x="457200" y="640080"/>
            <a:ext cx="3659246" cy="569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>
                <a:solidFill>
                  <a:srgbClr val="FFFFFF"/>
                </a:solidFill>
              </a:rPr>
              <a:t>DB </a:t>
            </a:r>
            <a:r>
              <a:rPr lang="ko-KR" altLang="en-US" sz="4000">
                <a:solidFill>
                  <a:srgbClr val="FFFFFF"/>
                </a:solidFill>
              </a:rPr>
              <a:t>테이블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pic>
        <p:nvPicPr>
          <p:cNvPr id="22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D4AD304A-CCE8-441A-AD52-E8705E7A7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3" t="84557" r="43565"/>
          <a:stretch/>
        </p:blipFill>
        <p:spPr>
          <a:xfrm>
            <a:off x="8789782" y="4393074"/>
            <a:ext cx="1056481" cy="67789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6A6332-B646-4256-9447-932F75AF2387}"/>
              </a:ext>
            </a:extLst>
          </p:cNvPr>
          <p:cNvSpPr txBox="1"/>
          <p:nvPr/>
        </p:nvSpPr>
        <p:spPr>
          <a:xfrm>
            <a:off x="9866981" y="4393074"/>
            <a:ext cx="2021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유저별</a:t>
            </a:r>
            <a:r>
              <a:rPr lang="ko-KR" altLang="en-US" sz="1200" dirty="0"/>
              <a:t> 구매횟수를 </a:t>
            </a:r>
            <a:endParaRPr lang="en-US" altLang="ko-KR" sz="1200" dirty="0"/>
          </a:p>
          <a:p>
            <a:r>
              <a:rPr lang="ko-KR" altLang="en-US" sz="1200" dirty="0"/>
              <a:t>함께 표기하면</a:t>
            </a:r>
            <a:endParaRPr lang="en-US" altLang="ko-KR" sz="1200" dirty="0"/>
          </a:p>
          <a:p>
            <a:r>
              <a:rPr lang="ko-KR" altLang="en-US" sz="1200" dirty="0"/>
              <a:t>좋을 것 같아 추가했습니다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5617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88AB9-E076-4934-969F-86C0BBC2C383}"/>
              </a:ext>
            </a:extLst>
          </p:cNvPr>
          <p:cNvSpPr txBox="1"/>
          <p:nvPr/>
        </p:nvSpPr>
        <p:spPr>
          <a:xfrm>
            <a:off x="10937861" y="6444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일일임무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55F45E-2406-424A-99E6-A06D23A54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057" y="223"/>
            <a:ext cx="6271804" cy="2769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AA1BDB-FF02-47A2-A3D0-7ADD9508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57" y="2866858"/>
            <a:ext cx="3933825" cy="2209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2B080B-D680-45E8-A1F0-3402AEED6DC5}"/>
              </a:ext>
            </a:extLst>
          </p:cNvPr>
          <p:cNvSpPr txBox="1"/>
          <p:nvPr/>
        </p:nvSpPr>
        <p:spPr>
          <a:xfrm>
            <a:off x="8599882" y="29104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임무수행정보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4D161B6-5B90-402B-8157-E0AAD9DE4DD8}"/>
              </a:ext>
            </a:extLst>
          </p:cNvPr>
          <p:cNvSpPr txBox="1">
            <a:spLocks/>
          </p:cNvSpPr>
          <p:nvPr/>
        </p:nvSpPr>
        <p:spPr>
          <a:xfrm>
            <a:off x="457200" y="640080"/>
            <a:ext cx="3659246" cy="569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>
                <a:solidFill>
                  <a:srgbClr val="FFFFFF"/>
                </a:solidFill>
              </a:rPr>
              <a:t>DB </a:t>
            </a:r>
            <a:r>
              <a:rPr lang="ko-KR" altLang="en-US" sz="4000">
                <a:solidFill>
                  <a:srgbClr val="FFFFFF"/>
                </a:solidFill>
              </a:rPr>
              <a:t>테이블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4AB0D-8D7F-4579-9D5A-094A73A0DDB6}"/>
              </a:ext>
            </a:extLst>
          </p:cNvPr>
          <p:cNvSpPr txBox="1"/>
          <p:nvPr/>
        </p:nvSpPr>
        <p:spPr>
          <a:xfrm>
            <a:off x="8599882" y="3289125"/>
            <a:ext cx="3720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완수  </a:t>
            </a:r>
            <a:r>
              <a:rPr lang="en-US" altLang="ko-KR" sz="1400" dirty="0"/>
              <a:t>-&gt; </a:t>
            </a:r>
            <a:r>
              <a:rPr lang="ko-KR" altLang="en-US" sz="1400" dirty="0"/>
              <a:t>임무수행정보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일일 임무</a:t>
            </a:r>
            <a:r>
              <a:rPr lang="en-US" altLang="ko-KR" sz="1400" dirty="0"/>
              <a:t>- </a:t>
            </a:r>
            <a:r>
              <a:rPr lang="ko-KR" altLang="en-US" sz="1400" dirty="0"/>
              <a:t> 상태  </a:t>
            </a:r>
            <a:r>
              <a:rPr lang="en-US" altLang="ko-KR" sz="1400" dirty="0"/>
              <a:t>-&gt; </a:t>
            </a:r>
            <a:r>
              <a:rPr lang="ko-KR" altLang="en-US" sz="1400" dirty="0"/>
              <a:t>임무수행정보 </a:t>
            </a:r>
            <a:r>
              <a:rPr lang="en-US" altLang="ko-KR" sz="1400" dirty="0"/>
              <a:t>-&gt; </a:t>
            </a:r>
            <a:r>
              <a:rPr lang="ko-KR" altLang="en-US" sz="1400" dirty="0"/>
              <a:t>수행상태</a:t>
            </a:r>
            <a:endParaRPr lang="en-US" altLang="ko-KR" sz="1400" dirty="0"/>
          </a:p>
          <a:p>
            <a:r>
              <a:rPr lang="ko-KR" altLang="en-US" sz="1400" dirty="0"/>
              <a:t>완수 </a:t>
            </a:r>
            <a:r>
              <a:rPr lang="en-US" altLang="ko-KR" sz="1400" dirty="0"/>
              <a:t>– </a:t>
            </a:r>
            <a:r>
              <a:rPr lang="ko-KR" altLang="en-US" sz="1400" dirty="0"/>
              <a:t>보상 </a:t>
            </a:r>
            <a:r>
              <a:rPr lang="en-US" altLang="ko-KR" sz="1400" dirty="0"/>
              <a:t>-&gt; </a:t>
            </a:r>
            <a:r>
              <a:rPr lang="ko-KR" altLang="en-US" sz="1400" dirty="0"/>
              <a:t>일일임무 </a:t>
            </a:r>
            <a:r>
              <a:rPr lang="en-US" altLang="ko-KR" sz="1400" dirty="0"/>
              <a:t>-&gt; </a:t>
            </a:r>
            <a:r>
              <a:rPr lang="ko-KR" altLang="en-US" sz="1400" dirty="0"/>
              <a:t>보상</a:t>
            </a:r>
            <a:endParaRPr lang="en-US" altLang="ko-KR" sz="1400" dirty="0"/>
          </a:p>
        </p:txBody>
      </p:sp>
      <p:pic>
        <p:nvPicPr>
          <p:cNvPr id="23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E2185FE3-FD2F-46A1-8EA3-BE8C8AAD0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8" r="47675" b="33795"/>
          <a:stretch/>
        </p:blipFill>
        <p:spPr>
          <a:xfrm>
            <a:off x="4757948" y="5346999"/>
            <a:ext cx="3750044" cy="662299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5B2FA1-BB93-47CB-B34D-8369A0633E35}"/>
              </a:ext>
            </a:extLst>
          </p:cNvPr>
          <p:cNvSpPr txBox="1"/>
          <p:nvPr/>
        </p:nvSpPr>
        <p:spPr>
          <a:xfrm>
            <a:off x="8507992" y="4478346"/>
            <a:ext cx="28632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완수의 보상 </a:t>
            </a:r>
            <a:r>
              <a:rPr lang="ko-KR" altLang="en-US" sz="1400" dirty="0" err="1"/>
              <a:t>애트리뷰트와</a:t>
            </a:r>
            <a:endParaRPr lang="en-US" altLang="ko-KR" sz="1400" dirty="0"/>
          </a:p>
          <a:p>
            <a:r>
              <a:rPr lang="ko-KR" altLang="en-US" sz="1400" dirty="0"/>
              <a:t>일일임무의 상태 </a:t>
            </a:r>
            <a:r>
              <a:rPr lang="ko-KR" altLang="en-US" sz="1400" dirty="0" err="1"/>
              <a:t>애트리뷰트가</a:t>
            </a:r>
            <a:endParaRPr lang="en-US" altLang="ko-KR" sz="1400" dirty="0"/>
          </a:p>
          <a:p>
            <a:r>
              <a:rPr lang="ko-KR" altLang="en-US" sz="1400" dirty="0"/>
              <a:t>더욱 적합한 테이블로 옮겼습니다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858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8F707F-3D60-46FC-9F87-5D48C1A1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ko-KR" alt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질의어</a:t>
            </a:r>
            <a:endParaRPr lang="en-US" altLang="ko-KR" sz="8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5920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28CD8F86-601C-44C1-892A-6C4CDC78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45607"/>
            <a:ext cx="8211748" cy="5050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CE746-0A3E-45F1-A640-DC122665A4FC}"/>
              </a:ext>
            </a:extLst>
          </p:cNvPr>
          <p:cNvSpPr txBox="1"/>
          <p:nvPr/>
        </p:nvSpPr>
        <p:spPr>
          <a:xfrm>
            <a:off x="628650" y="557033"/>
            <a:ext cx="989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질의어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은총 특수능력을 가진 영웅의 칭호</a:t>
            </a:r>
            <a:r>
              <a:rPr lang="en-US" altLang="ko-KR" dirty="0"/>
              <a:t>,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스킬</a:t>
            </a:r>
            <a:r>
              <a:rPr lang="en-US" altLang="ko-KR" dirty="0"/>
              <a:t>,</a:t>
            </a:r>
            <a:r>
              <a:rPr lang="ko-KR" altLang="en-US" dirty="0"/>
              <a:t> 해당 은총의 종류와 설명을 검색하라</a:t>
            </a:r>
          </a:p>
        </p:txBody>
      </p:sp>
    </p:spTree>
    <p:extLst>
      <p:ext uri="{BB962C8B-B14F-4D97-AF65-F5344CB8AC3E}">
        <p14:creationId xmlns:p14="http://schemas.microsoft.com/office/powerpoint/2010/main" val="282420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CE746-0A3E-45F1-A640-DC122665A4FC}"/>
              </a:ext>
            </a:extLst>
          </p:cNvPr>
          <p:cNvSpPr txBox="1"/>
          <p:nvPr/>
        </p:nvSpPr>
        <p:spPr>
          <a:xfrm>
            <a:off x="628650" y="428418"/>
            <a:ext cx="989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질의어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골드 보유수가 </a:t>
            </a:r>
            <a:r>
              <a:rPr lang="en-US" altLang="ko-KR" dirty="0"/>
              <a:t>1000</a:t>
            </a:r>
            <a:r>
              <a:rPr lang="ko-KR" altLang="en-US" dirty="0"/>
              <a:t>만 이상인 유저의 </a:t>
            </a:r>
            <a:r>
              <a:rPr lang="en-US" altLang="ko-KR" dirty="0"/>
              <a:t>ID, </a:t>
            </a:r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/>
              <a:t>골드를 검색하여 골드의 내림차순으로 정렬하라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10316-5B84-4D86-8863-60DFB377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74749"/>
            <a:ext cx="3344149" cy="520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D47095-4AFB-4EAC-998C-2CC697EA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ko-KR" altLang="en-US" sz="3600">
                <a:solidFill>
                  <a:srgbClr val="FFFFFF"/>
                </a:solidFill>
              </a:rPr>
              <a:t>목차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0A02E6-3A58-4F21-8073-1D0D0ED58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1	</a:t>
            </a:r>
            <a:r>
              <a:rPr lang="ko-KR" altLang="en-US" dirty="0"/>
              <a:t>선정 게임</a:t>
            </a:r>
            <a:endParaRPr lang="en-US" altLang="ko-KR" dirty="0"/>
          </a:p>
          <a:p>
            <a:r>
              <a:rPr lang="en-US" altLang="ko-KR" dirty="0"/>
              <a:t>2	</a:t>
            </a:r>
            <a:r>
              <a:rPr lang="ko-KR" altLang="en-US" dirty="0"/>
              <a:t>데이터 요구사항 분석</a:t>
            </a:r>
            <a:endParaRPr lang="en-US" altLang="ko-KR" dirty="0"/>
          </a:p>
          <a:p>
            <a:r>
              <a:rPr lang="en-US" altLang="ko-KR" dirty="0"/>
              <a:t>3	ER </a:t>
            </a:r>
            <a:r>
              <a:rPr lang="ko-KR" altLang="en-US" dirty="0"/>
              <a:t>다이어그램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5997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CE746-0A3E-45F1-A640-DC122665A4FC}"/>
              </a:ext>
            </a:extLst>
          </p:cNvPr>
          <p:cNvSpPr txBox="1"/>
          <p:nvPr/>
        </p:nvSpPr>
        <p:spPr>
          <a:xfrm>
            <a:off x="628650" y="428418"/>
            <a:ext cx="989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질의어</a:t>
            </a:r>
            <a:r>
              <a:rPr lang="en-US" altLang="ko-KR" dirty="0"/>
              <a:t>: </a:t>
            </a:r>
            <a:r>
              <a:rPr lang="ko-KR" altLang="en-US" dirty="0"/>
              <a:t>가장 많은 뽑기를 한 유저의</a:t>
            </a:r>
            <a:r>
              <a:rPr lang="en-US" altLang="ko-KR" dirty="0"/>
              <a:t> </a:t>
            </a:r>
            <a:r>
              <a:rPr lang="ko-KR" altLang="en-US" dirty="0"/>
              <a:t>최대 횟수와 닉네임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 구매 재화</a:t>
            </a:r>
            <a:r>
              <a:rPr lang="en-US" altLang="ko-KR" dirty="0"/>
              <a:t>, </a:t>
            </a:r>
            <a:r>
              <a:rPr lang="ko-KR" altLang="en-US" dirty="0"/>
              <a:t>총 소모 가격을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AE1914-F50E-4561-AE8D-DEB619F17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5" b="6647"/>
          <a:stretch/>
        </p:blipFill>
        <p:spPr>
          <a:xfrm>
            <a:off x="628650" y="1074749"/>
            <a:ext cx="6981825" cy="49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6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CE746-0A3E-45F1-A640-DC122665A4FC}"/>
              </a:ext>
            </a:extLst>
          </p:cNvPr>
          <p:cNvSpPr txBox="1"/>
          <p:nvPr/>
        </p:nvSpPr>
        <p:spPr>
          <a:xfrm>
            <a:off x="628651" y="266553"/>
            <a:ext cx="1134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질의어</a:t>
            </a:r>
            <a:r>
              <a:rPr lang="en-US" altLang="ko-KR" dirty="0"/>
              <a:t>: </a:t>
            </a:r>
            <a:r>
              <a:rPr lang="ko-KR" altLang="en-US" dirty="0"/>
              <a:t>기사단의 단장이거나</a:t>
            </a:r>
            <a:r>
              <a:rPr lang="en-US" altLang="ko-KR" dirty="0"/>
              <a:t>, </a:t>
            </a:r>
            <a:r>
              <a:rPr lang="ko-KR" altLang="en-US" dirty="0"/>
              <a:t>기사단의 부기사단장인 유저의 닉네임과 기사단 이름</a:t>
            </a:r>
            <a:r>
              <a:rPr lang="en-US" altLang="ko-KR" dirty="0"/>
              <a:t>,</a:t>
            </a:r>
            <a:r>
              <a:rPr lang="ko-KR" altLang="en-US" dirty="0"/>
              <a:t>직책을 검색하고 기사단 이름 순으로 정렬하라</a:t>
            </a:r>
            <a:r>
              <a:rPr lang="en-US" altLang="ko-KR" dirty="0"/>
              <a:t>. (</a:t>
            </a:r>
            <a:r>
              <a:rPr lang="ko-KR" altLang="en-US" dirty="0"/>
              <a:t>단 관리 테이블은 기사단장만 모여 있으므로 </a:t>
            </a:r>
            <a:r>
              <a:rPr lang="en-US" altLang="ko-KR" dirty="0"/>
              <a:t>‘</a:t>
            </a:r>
            <a:r>
              <a:rPr lang="ko-KR" altLang="en-US" dirty="0"/>
              <a:t>직책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ko-KR" altLang="en-US" dirty="0" err="1"/>
              <a:t>애트리뷰트는</a:t>
            </a:r>
            <a:r>
              <a:rPr lang="ko-KR" altLang="en-US" dirty="0"/>
              <a:t> 없다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DB9D57-1383-498C-B60B-B3EE70C7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92" y="912884"/>
            <a:ext cx="3591946" cy="53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18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CE746-0A3E-45F1-A640-DC122665A4FC}"/>
              </a:ext>
            </a:extLst>
          </p:cNvPr>
          <p:cNvSpPr txBox="1"/>
          <p:nvPr/>
        </p:nvSpPr>
        <p:spPr>
          <a:xfrm>
            <a:off x="628651" y="266553"/>
            <a:ext cx="11342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질의어</a:t>
            </a:r>
            <a:r>
              <a:rPr lang="en-US" altLang="ko-KR" sz="1400" dirty="0"/>
              <a:t>: </a:t>
            </a:r>
            <a:r>
              <a:rPr lang="ko-KR" altLang="en-US" sz="1400" dirty="0"/>
              <a:t>기사단레벨이 </a:t>
            </a:r>
            <a:r>
              <a:rPr lang="en-US" altLang="ko-KR" sz="1400" dirty="0"/>
              <a:t>5</a:t>
            </a:r>
            <a:r>
              <a:rPr lang="ko-KR" altLang="en-US" sz="1400" dirty="0"/>
              <a:t>이상 </a:t>
            </a:r>
            <a:r>
              <a:rPr lang="en-US" altLang="ko-KR" sz="1400" dirty="0"/>
              <a:t>10</a:t>
            </a:r>
            <a:r>
              <a:rPr lang="ko-KR" altLang="en-US" sz="1400" dirty="0"/>
              <a:t>이하인 기사단 중 가장 인원이 많은 기사단에 속한 유저들의 닉네임을 검색하고 닉네임 오름 차순으로 정렬하라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3F382B-4391-43A8-BBCD-296D8575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1" y="574330"/>
            <a:ext cx="6971814" cy="57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19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CE746-0A3E-45F1-A640-DC122665A4FC}"/>
              </a:ext>
            </a:extLst>
          </p:cNvPr>
          <p:cNvSpPr txBox="1"/>
          <p:nvPr/>
        </p:nvSpPr>
        <p:spPr>
          <a:xfrm>
            <a:off x="628651" y="266553"/>
            <a:ext cx="113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한학기 </a:t>
            </a:r>
            <a:r>
              <a:rPr lang="ko-KR" altLang="en-US" sz="2800" dirty="0" err="1"/>
              <a:t>텀프를</a:t>
            </a:r>
            <a:r>
              <a:rPr lang="ko-KR" altLang="en-US" sz="2800" dirty="0"/>
              <a:t> 마치며</a:t>
            </a:r>
            <a:r>
              <a:rPr lang="en-US" altLang="ko-KR" sz="2800" dirty="0"/>
              <a:t>..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6B282-65D9-4768-9C26-E4CB37CA002C}"/>
              </a:ext>
            </a:extLst>
          </p:cNvPr>
          <p:cNvSpPr txBox="1"/>
          <p:nvPr/>
        </p:nvSpPr>
        <p:spPr>
          <a:xfrm>
            <a:off x="628650" y="1471749"/>
            <a:ext cx="11258549" cy="411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이번 데이터베이스 </a:t>
            </a:r>
            <a:r>
              <a:rPr lang="ko-KR" altLang="en-US" sz="1600" dirty="0" err="1"/>
              <a:t>텀</a:t>
            </a:r>
            <a:r>
              <a:rPr lang="ko-KR" altLang="en-US" sz="1600" dirty="0"/>
              <a:t> 프로젝트를 끝내기까지 여러 과정을 겪었지만</a:t>
            </a:r>
            <a:r>
              <a:rPr lang="en-US" altLang="ko-KR" sz="1600" dirty="0"/>
              <a:t>, </a:t>
            </a:r>
            <a:r>
              <a:rPr lang="ko-KR" altLang="en-US" sz="1600" dirty="0"/>
              <a:t>가장 어려웠던 과정은 게임을 선정하는 부분이었습니다</a:t>
            </a:r>
            <a:r>
              <a:rPr lang="en-US" altLang="ko-KR" sz="1600" dirty="0"/>
              <a:t>. ER</a:t>
            </a:r>
            <a:r>
              <a:rPr lang="ko-KR" altLang="en-US" sz="1600" dirty="0"/>
              <a:t>모델을 그리기 위해 어떤 엔티티를 중심으로 관계를 만들어 내고</a:t>
            </a:r>
            <a:r>
              <a:rPr lang="en-US" altLang="ko-KR" sz="1600" dirty="0"/>
              <a:t>, </a:t>
            </a:r>
            <a:r>
              <a:rPr lang="ko-KR" altLang="en-US" sz="1600" dirty="0"/>
              <a:t>규모는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너무 작지도</a:t>
            </a:r>
            <a:r>
              <a:rPr lang="en-US" altLang="ko-KR" sz="1600" dirty="0"/>
              <a:t>, </a:t>
            </a:r>
            <a:r>
              <a:rPr lang="ko-KR" altLang="en-US" sz="1600" dirty="0"/>
              <a:t>크지도 않은 것을 고르는 것이 어려웠던 것 같습니다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결국 유저 중심으로 하는 멀티 플레이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게임이 가장 관계를 그려 나가기에 적합하다고 판단했고</a:t>
            </a:r>
            <a:r>
              <a:rPr lang="en-US" altLang="ko-KR" sz="1600" dirty="0"/>
              <a:t>, </a:t>
            </a:r>
            <a:r>
              <a:rPr lang="ko-KR" altLang="en-US" sz="1600" dirty="0"/>
              <a:t>큰 규모의 </a:t>
            </a:r>
            <a:r>
              <a:rPr lang="en-US" altLang="ko-KR" sz="1600" dirty="0"/>
              <a:t>PC</a:t>
            </a:r>
            <a:r>
              <a:rPr lang="ko-KR" altLang="en-US" sz="1600" dirty="0"/>
              <a:t>게임 보다는 비교적 작은 모바일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게임이 적합했습니다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ER</a:t>
            </a:r>
            <a:r>
              <a:rPr lang="ko-KR" altLang="en-US" sz="1600" dirty="0"/>
              <a:t>모델</a:t>
            </a:r>
            <a:r>
              <a:rPr lang="en-US" altLang="ko-KR" sz="1600" dirty="0"/>
              <a:t>, </a:t>
            </a:r>
            <a:r>
              <a:rPr lang="ko-KR" altLang="en-US" sz="1600" dirty="0"/>
              <a:t>관계형데이터모델</a:t>
            </a:r>
            <a:r>
              <a:rPr lang="en-US" altLang="ko-KR" sz="1600" dirty="0"/>
              <a:t>, DB</a:t>
            </a:r>
            <a:r>
              <a:rPr lang="ko-KR" altLang="en-US" sz="1600" dirty="0"/>
              <a:t>에 직접 데이터를 삽입해보고 질의까지 해보았는데</a:t>
            </a:r>
            <a:r>
              <a:rPr lang="en-US" altLang="ko-KR" sz="1600" dirty="0"/>
              <a:t> </a:t>
            </a:r>
            <a:r>
              <a:rPr lang="ko-KR" altLang="en-US" sz="1600" dirty="0"/>
              <a:t>처음 게임 선정 부분에서 어려웠던 것 과는 달리 마지막에 완성하고 직접 질의를 해볼 때는 정말 뿌듯했습니다</a:t>
            </a:r>
            <a:r>
              <a:rPr lang="en-US" altLang="ko-KR" sz="1600" dirty="0"/>
              <a:t>.  </a:t>
            </a:r>
            <a:r>
              <a:rPr lang="ko-KR" altLang="en-US" sz="1600" dirty="0"/>
              <a:t>게임 자체를 만든 것은 아니지만 마치 게임의 일부 세계를 가져와 책으로 보는 듯한 느낌이 였습니다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하나의 </a:t>
            </a:r>
            <a:r>
              <a:rPr lang="en-US" altLang="ko-KR" sz="1600" dirty="0"/>
              <a:t>DB</a:t>
            </a:r>
            <a:r>
              <a:rPr lang="ko-KR" altLang="en-US" sz="1600" dirty="0"/>
              <a:t>를 만들어보면서 실제 게임 데이터가 어떻게 저장될지 상상이 되었고</a:t>
            </a:r>
            <a:r>
              <a:rPr lang="en-US" altLang="ko-KR" sz="1600" dirty="0"/>
              <a:t>, </a:t>
            </a:r>
            <a:r>
              <a:rPr lang="ko-KR" altLang="en-US" sz="1600" dirty="0"/>
              <a:t>아마 앞으로도 이 </a:t>
            </a:r>
            <a:r>
              <a:rPr lang="ko-KR" altLang="en-US" sz="1600" dirty="0" err="1"/>
              <a:t>텀</a:t>
            </a:r>
            <a:r>
              <a:rPr lang="ko-KR" altLang="en-US" sz="1600" dirty="0"/>
              <a:t> 프로젝트는 실제 프로젝트나</a:t>
            </a:r>
            <a:r>
              <a:rPr lang="en-US" altLang="ko-KR" sz="1600" dirty="0"/>
              <a:t>, </a:t>
            </a:r>
            <a:r>
              <a:rPr lang="ko-KR" altLang="en-US" sz="1600" dirty="0"/>
              <a:t>실무에 나가서도 도움이 되지 않을까 생각합니다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제가 좋아했던 게임으로 데이터베이스를 제작했기에 좀 더 편했고</a:t>
            </a:r>
            <a:r>
              <a:rPr lang="en-US" altLang="ko-KR" sz="1600" dirty="0"/>
              <a:t>, </a:t>
            </a:r>
            <a:r>
              <a:rPr lang="ko-KR" altLang="en-US" sz="1600" dirty="0"/>
              <a:t>좀 더 쉽게 다가가서 좋았습니다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교수님도 정말 수고 많으셨습니다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364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FA7990-5B21-4067-BFFA-89878FDD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ko-KR" altLang="en-US" dirty="0"/>
              <a:t>선정 게임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4F252-AB18-4654-8204-042D112D7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" b="27436"/>
          <a:stretch/>
        </p:blipFill>
        <p:spPr>
          <a:xfrm>
            <a:off x="-1" y="0"/>
            <a:ext cx="4654276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8850B-BD2D-45F0-9662-AA4461D4B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게임 이름 </a:t>
            </a:r>
            <a:r>
              <a:rPr lang="en-US" altLang="ko-KR" dirty="0"/>
              <a:t>: </a:t>
            </a:r>
            <a:r>
              <a:rPr lang="ko-KR" altLang="en-US" dirty="0"/>
              <a:t>일곱개의 대죄 </a:t>
            </a:r>
            <a:r>
              <a:rPr lang="en-US" altLang="ko-KR" dirty="0"/>
              <a:t>(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선정 이유 </a:t>
            </a:r>
            <a:r>
              <a:rPr lang="en-US" altLang="ko-KR" dirty="0"/>
              <a:t>: </a:t>
            </a:r>
            <a:r>
              <a:rPr lang="ko-KR" altLang="en-US" dirty="0"/>
              <a:t>모바일</a:t>
            </a:r>
            <a:r>
              <a:rPr lang="en-US" altLang="ko-KR" dirty="0"/>
              <a:t>, </a:t>
            </a:r>
            <a:r>
              <a:rPr lang="ko-KR" altLang="en-US" dirty="0"/>
              <a:t>멀티 플레이 게임</a:t>
            </a:r>
            <a:r>
              <a:rPr lang="en-US" altLang="ko-KR" dirty="0"/>
              <a:t>(</a:t>
            </a:r>
            <a:r>
              <a:rPr lang="ko-KR" altLang="en-US" dirty="0"/>
              <a:t>유저 중심</a:t>
            </a:r>
            <a:r>
              <a:rPr lang="en-US" altLang="ko-KR" dirty="0"/>
              <a:t>), </a:t>
            </a:r>
            <a:r>
              <a:rPr lang="ko-KR" altLang="en-US" dirty="0"/>
              <a:t>명확한 게임 구조</a:t>
            </a:r>
          </a:p>
        </p:txBody>
      </p:sp>
    </p:spTree>
    <p:extLst>
      <p:ext uri="{BB962C8B-B14F-4D97-AF65-F5344CB8AC3E}">
        <p14:creationId xmlns:p14="http://schemas.microsoft.com/office/powerpoint/2010/main" val="107090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995A9-D204-4D76-8D9F-B637016C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요구사항 분석</a:t>
            </a:r>
          </a:p>
        </p:txBody>
      </p:sp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44B3E337-5715-43C5-9026-58A97D4FF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33784"/>
              </p:ext>
            </p:extLst>
          </p:nvPr>
        </p:nvGraphicFramePr>
        <p:xfrm>
          <a:off x="1096963" y="2286000"/>
          <a:ext cx="10058401" cy="3665249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583097">
                  <a:extLst>
                    <a:ext uri="{9D8B030D-6E8A-4147-A177-3AD203B41FA5}">
                      <a16:colId xmlns:a16="http://schemas.microsoft.com/office/drawing/2014/main" val="3150927544"/>
                    </a:ext>
                  </a:extLst>
                </a:gridCol>
                <a:gridCol w="8475304">
                  <a:extLst>
                    <a:ext uri="{9D8B030D-6E8A-4147-A177-3AD203B41FA5}">
                      <a16:colId xmlns:a16="http://schemas.microsoft.com/office/drawing/2014/main" val="2341916113"/>
                    </a:ext>
                  </a:extLst>
                </a:gridCol>
              </a:tblGrid>
              <a:tr h="149606"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700" kern="100" dirty="0">
                          <a:effectLst/>
                        </a:rPr>
                        <a:t>데이터</a:t>
                      </a:r>
                      <a:endParaRPr lang="ko-KR" sz="1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>
                    <a:solidFill>
                      <a:srgbClr val="C0A59A"/>
                    </a:solidFill>
                  </a:tcPr>
                </a:tc>
                <a:tc>
                  <a:txBody>
                    <a:bodyPr/>
                    <a:lstStyle/>
                    <a:p>
                      <a:pPr marL="50800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b="1" kern="100" dirty="0">
                          <a:solidFill>
                            <a:srgbClr val="000000"/>
                          </a:solidFill>
                          <a:effectLst/>
                        </a:rPr>
                        <a:t>분석</a:t>
                      </a:r>
                      <a:endParaRPr lang="ko-KR" sz="1500" b="1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>
                    <a:solidFill>
                      <a:srgbClr val="C0A5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722673"/>
                  </a:ext>
                </a:extLst>
              </a:tr>
              <a:tr h="649980"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700" kern="100">
                          <a:effectLst/>
                        </a:rPr>
                        <a:t>유저</a:t>
                      </a:r>
                      <a:endParaRPr lang="ko-KR" sz="17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일곱개의 대죄를 플레이하는 유저의 </a:t>
                      </a:r>
                      <a:r>
                        <a:rPr lang="ko-KR" altLang="en-US" sz="1300" b="0" kern="100" dirty="0">
                          <a:solidFill>
                            <a:srgbClr val="000000"/>
                          </a:solidFill>
                          <a:effectLst/>
                        </a:rPr>
                        <a:t>닉네임</a:t>
                      </a:r>
                      <a:r>
                        <a:rPr lang="en-US" alt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아이디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랭크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sz="1300" b="0" kern="100" dirty="0" err="1">
                          <a:solidFill>
                            <a:srgbClr val="000000"/>
                          </a:solidFill>
                          <a:effectLst/>
                        </a:rPr>
                        <a:t>행동력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경험치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골드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크리스탈을 저장한다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중복이 없는 아이디를 키 </a:t>
                      </a:r>
                      <a:r>
                        <a:rPr lang="ko-KR" sz="1300" b="0" kern="100" dirty="0" err="1">
                          <a:solidFill>
                            <a:srgbClr val="000000"/>
                          </a:solidFill>
                          <a:effectLst/>
                        </a:rPr>
                        <a:t>애트리뷰트로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 저장한다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유저는 다른 유저와 친구를 맺을 수 있다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유저는 최소 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</a:rPr>
                        <a:t>개 이상의 영웅을 소유한다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sz="1500" b="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extLst>
                  <a:ext uri="{0D108BD9-81ED-4DB2-BD59-A6C34878D82A}">
                    <a16:rowId xmlns:a16="http://schemas.microsoft.com/office/drawing/2014/main" val="198412760"/>
                  </a:ext>
                </a:extLst>
              </a:tr>
              <a:tr h="857015"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700" kern="100">
                          <a:effectLst/>
                        </a:rPr>
                        <a:t>영웅</a:t>
                      </a:r>
                      <a:endParaRPr lang="ko-KR" sz="17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>
                          <a:effectLst/>
                        </a:rPr>
                        <a:t>영웅은 수식언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이름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등급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수식언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투급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태초 등급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스킬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생명력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속성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종족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개성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공격력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방어력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계금을 저장한다</a:t>
                      </a:r>
                      <a:r>
                        <a:rPr lang="en-US" sz="1300" kern="100">
                          <a:effectLst/>
                        </a:rPr>
                        <a:t>. </a:t>
                      </a:r>
                      <a:r>
                        <a:rPr lang="ko-KR" sz="1300" kern="100">
                          <a:effectLst/>
                        </a:rPr>
                        <a:t>이름과 수식언은 각각 중복이 존재하지만 두 값이 동시에 같은 경우는 없기 때문에 수식언과 이름을 함께 키 애트리뷰트로 저장한다</a:t>
                      </a:r>
                      <a:r>
                        <a:rPr lang="en-US" sz="1300" kern="100">
                          <a:effectLst/>
                        </a:rPr>
                        <a:t>. </a:t>
                      </a:r>
                      <a:r>
                        <a:rPr lang="ko-KR" sz="1300" kern="100">
                          <a:effectLst/>
                        </a:rPr>
                        <a:t>영웅은 반드시 </a:t>
                      </a:r>
                      <a:r>
                        <a:rPr lang="en-US" sz="1300" kern="100">
                          <a:effectLst/>
                        </a:rPr>
                        <a:t>3</a:t>
                      </a:r>
                      <a:r>
                        <a:rPr lang="ko-KR" sz="1300" kern="100">
                          <a:effectLst/>
                        </a:rPr>
                        <a:t>개의 스킬을 가지고 있다</a:t>
                      </a:r>
                      <a:r>
                        <a:rPr lang="en-US" sz="1300" kern="100">
                          <a:effectLst/>
                        </a:rPr>
                        <a:t>. </a:t>
                      </a:r>
                      <a:r>
                        <a:rPr lang="ko-KR" sz="1300" kern="100">
                          <a:effectLst/>
                        </a:rPr>
                        <a:t>하나의 영웅은 여러 팀에 속할 수 있다</a:t>
                      </a:r>
                      <a:r>
                        <a:rPr lang="en-US" sz="1300" kern="100">
                          <a:effectLst/>
                        </a:rPr>
                        <a:t>.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extLst>
                  <a:ext uri="{0D108BD9-81ED-4DB2-BD59-A6C34878D82A}">
                    <a16:rowId xmlns:a16="http://schemas.microsoft.com/office/drawing/2014/main" val="609369289"/>
                  </a:ext>
                </a:extLst>
              </a:tr>
              <a:tr h="442945"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700" kern="100">
                          <a:effectLst/>
                        </a:rPr>
                        <a:t>팀</a:t>
                      </a:r>
                      <a:endParaRPr lang="ko-KR" sz="17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>
                          <a:effectLst/>
                        </a:rPr>
                        <a:t>팀은 팀 유형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번호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팀 투급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별칭을 저장한다</a:t>
                      </a:r>
                      <a:r>
                        <a:rPr lang="en-US" sz="1300" kern="100">
                          <a:effectLst/>
                        </a:rPr>
                        <a:t>. </a:t>
                      </a:r>
                      <a:r>
                        <a:rPr lang="ko-KR" sz="1300" kern="100">
                          <a:effectLst/>
                        </a:rPr>
                        <a:t>팀 유형별로 여러 팀이 존재하기 때문에 팀 유형과 번호를 함께 키 애트리뷰트로 저장한다</a:t>
                      </a:r>
                      <a:r>
                        <a:rPr lang="en-US" sz="1300" kern="100">
                          <a:effectLst/>
                        </a:rPr>
                        <a:t>. </a:t>
                      </a:r>
                      <a:r>
                        <a:rPr lang="ko-KR" sz="1300" kern="100">
                          <a:effectLst/>
                        </a:rPr>
                        <a:t>유저는 팀원은 최대 </a:t>
                      </a:r>
                      <a:r>
                        <a:rPr lang="en-US" sz="1300" kern="100">
                          <a:effectLst/>
                        </a:rPr>
                        <a:t>4</a:t>
                      </a:r>
                      <a:r>
                        <a:rPr lang="ko-KR" sz="1300" kern="100">
                          <a:effectLst/>
                        </a:rPr>
                        <a:t>명까지 편성하여 팀을 등록할 수 있다</a:t>
                      </a:r>
                      <a:r>
                        <a:rPr lang="en-US" sz="1300" kern="100">
                          <a:effectLst/>
                        </a:rPr>
                        <a:t>. 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extLst>
                  <a:ext uri="{0D108BD9-81ED-4DB2-BD59-A6C34878D82A}">
                    <a16:rowId xmlns:a16="http://schemas.microsoft.com/office/drawing/2014/main" val="1310093601"/>
                  </a:ext>
                </a:extLst>
              </a:tr>
              <a:tr h="442945"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700" kern="100">
                          <a:effectLst/>
                        </a:rPr>
                        <a:t>뽑기</a:t>
                      </a:r>
                      <a:endParaRPr lang="ko-KR" sz="17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>
                          <a:effectLst/>
                        </a:rPr>
                        <a:t>뽑기는 이름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구매재화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구매가격을 저장한다</a:t>
                      </a:r>
                      <a:r>
                        <a:rPr lang="en-US" sz="1300" kern="100">
                          <a:effectLst/>
                        </a:rPr>
                        <a:t>. </a:t>
                      </a:r>
                      <a:r>
                        <a:rPr lang="ko-KR" sz="1300" kern="100">
                          <a:effectLst/>
                        </a:rPr>
                        <a:t>유저가 재화로 구입하여 뽑기를 할 수 있다</a:t>
                      </a:r>
                      <a:r>
                        <a:rPr lang="en-US" sz="1300" kern="100">
                          <a:effectLst/>
                        </a:rPr>
                        <a:t>. </a:t>
                      </a:r>
                      <a:r>
                        <a:rPr lang="ko-KR" sz="1300" kern="100">
                          <a:effectLst/>
                        </a:rPr>
                        <a:t>구매 재화는 뽑기마다 다를 수 있다</a:t>
                      </a:r>
                      <a:r>
                        <a:rPr lang="en-US" sz="1300" kern="100">
                          <a:effectLst/>
                        </a:rPr>
                        <a:t>. </a:t>
                      </a:r>
                      <a:r>
                        <a:rPr lang="ko-KR" sz="1300" kern="100">
                          <a:effectLst/>
                        </a:rPr>
                        <a:t>중복이 없는 이름을 키 애트리뷰트로 저장한다</a:t>
                      </a:r>
                      <a:r>
                        <a:rPr lang="en-US" sz="1300" kern="100">
                          <a:effectLst/>
                        </a:rPr>
                        <a:t>. </a:t>
                      </a:r>
                      <a:r>
                        <a:rPr lang="ko-KR" sz="1300" kern="100">
                          <a:effectLst/>
                        </a:rPr>
                        <a:t>뽑기마다 영웅별로 확률이 존재한다</a:t>
                      </a:r>
                      <a:r>
                        <a:rPr lang="en-US" sz="1300" kern="100">
                          <a:effectLst/>
                        </a:rPr>
                        <a:t>.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extLst>
                  <a:ext uri="{0D108BD9-81ED-4DB2-BD59-A6C34878D82A}">
                    <a16:rowId xmlns:a16="http://schemas.microsoft.com/office/drawing/2014/main" val="3892328154"/>
                  </a:ext>
                </a:extLst>
              </a:tr>
              <a:tr h="574339"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700" kern="100">
                          <a:effectLst/>
                        </a:rPr>
                        <a:t>일일 임무</a:t>
                      </a:r>
                      <a:endParaRPr lang="ko-KR" sz="17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>
                          <a:effectLst/>
                        </a:rPr>
                        <a:t>일일 임무는 수행장소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이름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수행상태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개방 상태</a:t>
                      </a:r>
                      <a:r>
                        <a:rPr lang="en-US" sz="1300" kern="100">
                          <a:effectLst/>
                        </a:rPr>
                        <a:t>, </a:t>
                      </a:r>
                      <a:r>
                        <a:rPr lang="ko-KR" sz="1300" kern="100">
                          <a:effectLst/>
                        </a:rPr>
                        <a:t>달성 조건을 저장한다</a:t>
                      </a:r>
                      <a:r>
                        <a:rPr lang="en-US" sz="1300" kern="100">
                          <a:effectLst/>
                        </a:rPr>
                        <a:t>. </a:t>
                      </a:r>
                      <a:r>
                        <a:rPr lang="ko-KR" sz="1300" kern="100">
                          <a:effectLst/>
                        </a:rPr>
                        <a:t>유저는</a:t>
                      </a:r>
                      <a:endParaRPr lang="ko-KR" sz="1500" kern="100">
                        <a:effectLst/>
                      </a:endParaRPr>
                    </a:p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>
                          <a:effectLst/>
                        </a:rPr>
                        <a:t>일일 임무를 완수할 때 마다 보상을 받는다</a:t>
                      </a:r>
                      <a:r>
                        <a:rPr lang="en-US" sz="1300" kern="100">
                          <a:effectLst/>
                        </a:rPr>
                        <a:t>.</a:t>
                      </a:r>
                      <a:endParaRPr lang="ko-KR" sz="15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extLst>
                  <a:ext uri="{0D108BD9-81ED-4DB2-BD59-A6C34878D82A}">
                    <a16:rowId xmlns:a16="http://schemas.microsoft.com/office/drawing/2014/main" val="1898979577"/>
                  </a:ext>
                </a:extLst>
              </a:tr>
              <a:tr h="442945"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700" kern="100">
                          <a:effectLst/>
                        </a:rPr>
                        <a:t>기사단</a:t>
                      </a:r>
                      <a:endParaRPr lang="ko-KR" sz="17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tc>
                  <a:txBody>
                    <a:bodyPr/>
                    <a:lstStyle/>
                    <a:p>
                      <a:pPr marL="5080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effectLst/>
                        </a:rPr>
                        <a:t>기사단은 이름</a:t>
                      </a:r>
                      <a:r>
                        <a:rPr lang="en-US" sz="1300" kern="100" dirty="0">
                          <a:effectLst/>
                        </a:rPr>
                        <a:t>, </a:t>
                      </a:r>
                      <a:r>
                        <a:rPr lang="ko-KR" sz="1300" kern="100" dirty="0">
                          <a:effectLst/>
                        </a:rPr>
                        <a:t>기사단레벨</a:t>
                      </a:r>
                      <a:r>
                        <a:rPr lang="en-US" sz="1300" kern="100" dirty="0">
                          <a:effectLst/>
                        </a:rPr>
                        <a:t>, </a:t>
                      </a:r>
                      <a:r>
                        <a:rPr lang="ko-KR" sz="1300" kern="100" dirty="0">
                          <a:effectLst/>
                        </a:rPr>
                        <a:t>가입 조건</a:t>
                      </a:r>
                      <a:r>
                        <a:rPr lang="en-US" sz="1300" kern="100" dirty="0">
                          <a:effectLst/>
                        </a:rPr>
                        <a:t>, </a:t>
                      </a:r>
                      <a:r>
                        <a:rPr lang="ko-KR" sz="1300" kern="100" dirty="0">
                          <a:effectLst/>
                        </a:rPr>
                        <a:t>가입 유형</a:t>
                      </a:r>
                      <a:r>
                        <a:rPr lang="en-US" sz="1300" kern="100" dirty="0">
                          <a:effectLst/>
                        </a:rPr>
                        <a:t>, </a:t>
                      </a:r>
                      <a:r>
                        <a:rPr lang="ko-KR" sz="1300" kern="100" dirty="0">
                          <a:effectLst/>
                        </a:rPr>
                        <a:t>인원</a:t>
                      </a:r>
                      <a:r>
                        <a:rPr lang="en-US" sz="1300" kern="100" dirty="0">
                          <a:effectLst/>
                        </a:rPr>
                        <a:t>, </a:t>
                      </a:r>
                      <a:r>
                        <a:rPr lang="ko-KR" sz="1300" kern="100" dirty="0">
                          <a:effectLst/>
                        </a:rPr>
                        <a:t>기사단장을 갖는다</a:t>
                      </a:r>
                      <a:r>
                        <a:rPr lang="en-US" sz="1300" kern="100" dirty="0">
                          <a:effectLst/>
                        </a:rPr>
                        <a:t>. </a:t>
                      </a:r>
                      <a:r>
                        <a:rPr lang="ko-KR" sz="1300" kern="100" dirty="0">
                          <a:effectLst/>
                        </a:rPr>
                        <a:t>유저는 기사단에 가입할 수 있으며 가입시 직책을 갖는다</a:t>
                      </a:r>
                      <a:r>
                        <a:rPr lang="en-US" sz="1300" kern="100" dirty="0">
                          <a:effectLst/>
                        </a:rPr>
                        <a:t>.</a:t>
                      </a:r>
                      <a:endParaRPr lang="ko-KR" sz="15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2937" marR="82937" marT="0" marB="0" anchor="ctr"/>
                </a:tc>
                <a:extLst>
                  <a:ext uri="{0D108BD9-81ED-4DB2-BD59-A6C34878D82A}">
                    <a16:rowId xmlns:a16="http://schemas.microsoft.com/office/drawing/2014/main" val="2001582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12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667C5B-7FED-4731-ACC5-65097A31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altLang="ko-KR" sz="3600">
                <a:solidFill>
                  <a:srgbClr val="FFFFFF"/>
                </a:solidFill>
              </a:rPr>
              <a:t>ER </a:t>
            </a:r>
            <a:r>
              <a:rPr lang="ko-KR" altLang="en-US" sz="3600">
                <a:solidFill>
                  <a:srgbClr val="FFFFFF"/>
                </a:solidFill>
              </a:rPr>
              <a:t>다이어그램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B048B0-AD9D-4345-A43A-6ABFBCEE6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38" y="335901"/>
            <a:ext cx="7788573" cy="6037597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82C3BD-8499-40CA-A496-C0A9978E1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605" y="2620710"/>
            <a:ext cx="2215087" cy="402336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365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064B9B-E721-4EBB-9F87-CB51BF5A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400">
                <a:solidFill>
                  <a:srgbClr val="FFFFFF"/>
                </a:solidFill>
              </a:rPr>
              <a:t>관계형 데이터모델</a:t>
            </a:r>
            <a:endParaRPr lang="ko-KR" altLang="en-US" sz="44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56CF04ED-A042-4DB4-8DD6-1CD193F82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31" y="725175"/>
            <a:ext cx="7166804" cy="4389749"/>
          </a:xfrm>
        </p:spPr>
      </p:pic>
    </p:spTree>
    <p:extLst>
      <p:ext uri="{BB962C8B-B14F-4D97-AF65-F5344CB8AC3E}">
        <p14:creationId xmlns:p14="http://schemas.microsoft.com/office/powerpoint/2010/main" val="354199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064B9B-E721-4EBB-9F87-CB51BF5A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400" dirty="0">
                <a:solidFill>
                  <a:srgbClr val="FFFFFF"/>
                </a:solidFill>
              </a:rPr>
              <a:t>3</a:t>
            </a:r>
            <a:r>
              <a:rPr lang="ko-KR" altLang="en-US" sz="4400" dirty="0">
                <a:solidFill>
                  <a:srgbClr val="FFFFFF"/>
                </a:solidFill>
              </a:rPr>
              <a:t>차 정규형</a:t>
            </a:r>
            <a:br>
              <a:rPr lang="en-US" altLang="ko-KR" sz="4400" dirty="0">
                <a:solidFill>
                  <a:srgbClr val="FFFFFF"/>
                </a:solidFill>
              </a:rPr>
            </a:br>
            <a:r>
              <a:rPr lang="ko-KR" altLang="en-US" sz="4400" dirty="0">
                <a:solidFill>
                  <a:srgbClr val="FFFFFF"/>
                </a:solidFill>
              </a:rPr>
              <a:t>변환 내용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56CF04ED-A042-4DB4-8DD6-1CD193F82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3" r="38505" b="67303"/>
          <a:stretch/>
        </p:blipFill>
        <p:spPr>
          <a:xfrm>
            <a:off x="4751114" y="1002362"/>
            <a:ext cx="4407255" cy="71396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5EB14E-C2D5-4A4D-A0E3-0BCA95062C6D}"/>
              </a:ext>
            </a:extLst>
          </p:cNvPr>
          <p:cNvSpPr txBox="1"/>
          <p:nvPr/>
        </p:nvSpPr>
        <p:spPr>
          <a:xfrm>
            <a:off x="4705488" y="2029320"/>
            <a:ext cx="6812257" cy="177606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ko-KR" altLang="en-US" dirty="0"/>
              <a:t>기존 영웅 테이블의 </a:t>
            </a:r>
            <a:r>
              <a:rPr lang="ko-KR" altLang="en-US" dirty="0" err="1"/>
              <a:t>계금이</a:t>
            </a:r>
            <a:r>
              <a:rPr lang="ko-KR" altLang="en-US" dirty="0"/>
              <a:t> 종족</a:t>
            </a:r>
            <a:r>
              <a:rPr lang="en-US" altLang="ko-KR" dirty="0"/>
              <a:t>,</a:t>
            </a:r>
            <a:r>
              <a:rPr lang="ko-KR" altLang="en-US" dirty="0"/>
              <a:t>칭호와 이름에 의해 결정되므로</a:t>
            </a:r>
            <a:endParaRPr lang="en-US" altLang="ko-KR" dirty="0"/>
          </a:p>
          <a:p>
            <a:r>
              <a:rPr lang="ko-KR" altLang="en-US" dirty="0"/>
              <a:t>분해 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영웅</a:t>
            </a:r>
            <a:r>
              <a:rPr lang="en-US" altLang="ko-KR" dirty="0"/>
              <a:t>.</a:t>
            </a:r>
            <a:r>
              <a:rPr lang="ko-KR" altLang="en-US" dirty="0" err="1"/>
              <a:t>계금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영웅</a:t>
            </a:r>
            <a:r>
              <a:rPr lang="en-US" altLang="ko-KR" dirty="0"/>
              <a:t>_</a:t>
            </a:r>
            <a:r>
              <a:rPr lang="ko-KR" altLang="en-US" dirty="0"/>
              <a:t>특수능력</a:t>
            </a:r>
            <a:r>
              <a:rPr lang="en-US" altLang="ko-KR" dirty="0"/>
              <a:t>.</a:t>
            </a:r>
            <a:r>
              <a:rPr lang="ko-KR" altLang="en-US" dirty="0"/>
              <a:t>특수능력종류</a:t>
            </a:r>
            <a:r>
              <a:rPr lang="en-US" altLang="ko-KR" dirty="0"/>
              <a:t>,</a:t>
            </a:r>
            <a:r>
              <a:rPr lang="ko-KR" altLang="en-US" dirty="0"/>
              <a:t>특수능력이름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Ex)</a:t>
            </a:r>
          </a:p>
          <a:p>
            <a:r>
              <a:rPr lang="ko-KR" altLang="en-US" dirty="0"/>
              <a:t>이전 </a:t>
            </a:r>
            <a:r>
              <a:rPr lang="en-US" altLang="ko-KR" dirty="0"/>
              <a:t>: </a:t>
            </a:r>
            <a:r>
              <a:rPr lang="ko-KR" altLang="en-US" dirty="0" err="1"/>
              <a:t>계금</a:t>
            </a:r>
            <a:r>
              <a:rPr lang="en-US" altLang="ko-KR" dirty="0"/>
              <a:t>(</a:t>
            </a:r>
            <a:r>
              <a:rPr lang="ko-KR" altLang="en-US" dirty="0" err="1"/>
              <a:t>애트리뷰트</a:t>
            </a:r>
            <a:r>
              <a:rPr lang="en-US" altLang="ko-KR" dirty="0"/>
              <a:t>) : </a:t>
            </a:r>
            <a:r>
              <a:rPr lang="ko-KR" altLang="en-US" dirty="0"/>
              <a:t>경신 </a:t>
            </a:r>
            <a:r>
              <a:rPr lang="en-US" altLang="ko-KR" dirty="0"/>
              <a:t>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변환 후 </a:t>
            </a:r>
            <a:r>
              <a:rPr lang="en-US" altLang="ko-KR" dirty="0"/>
              <a:t>: </a:t>
            </a:r>
            <a:r>
              <a:rPr lang="ko-KR" altLang="en-US" dirty="0"/>
              <a:t>특수능력종류</a:t>
            </a:r>
            <a:r>
              <a:rPr lang="en-US" altLang="ko-KR" dirty="0"/>
              <a:t>(</a:t>
            </a:r>
            <a:r>
              <a:rPr lang="ko-KR" altLang="en-US" dirty="0" err="1"/>
              <a:t>애트리뷰트</a:t>
            </a:r>
            <a:r>
              <a:rPr lang="en-US" altLang="ko-KR" dirty="0"/>
              <a:t>) :</a:t>
            </a:r>
            <a:r>
              <a:rPr lang="ko-KR" altLang="en-US" dirty="0" err="1"/>
              <a:t>계금</a:t>
            </a:r>
            <a:r>
              <a:rPr lang="en-US" altLang="ko-KR" dirty="0"/>
              <a:t>(</a:t>
            </a:r>
            <a:r>
              <a:rPr lang="ko-KR" altLang="en-US" dirty="0"/>
              <a:t>값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	        </a:t>
            </a:r>
            <a:r>
              <a:rPr lang="ko-KR" altLang="en-US" dirty="0"/>
              <a:t>특수능력이름</a:t>
            </a:r>
            <a:r>
              <a:rPr lang="en-US" altLang="ko-KR" dirty="0"/>
              <a:t>(</a:t>
            </a:r>
            <a:r>
              <a:rPr lang="ko-KR" altLang="en-US" dirty="0" err="1"/>
              <a:t>애트리뷰트</a:t>
            </a:r>
            <a:r>
              <a:rPr lang="ko-KR" altLang="en-US" dirty="0"/>
              <a:t> </a:t>
            </a:r>
            <a:r>
              <a:rPr lang="en-US" altLang="ko-KR" dirty="0"/>
              <a:t>) : </a:t>
            </a:r>
            <a:r>
              <a:rPr lang="ko-KR" altLang="en-US" dirty="0"/>
              <a:t>경신</a:t>
            </a:r>
            <a:r>
              <a:rPr lang="en-US" altLang="ko-KR" dirty="0"/>
              <a:t>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52F9B5-8ED0-4C46-BC02-91520F73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603" y="3933825"/>
            <a:ext cx="3931157" cy="23620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2F2463-AC1D-498E-BCC0-F5D519D5F514}"/>
              </a:ext>
            </a:extLst>
          </p:cNvPr>
          <p:cNvSpPr txBox="1"/>
          <p:nvPr/>
        </p:nvSpPr>
        <p:spPr>
          <a:xfrm>
            <a:off x="8568997" y="4430889"/>
            <a:ext cx="3542138" cy="199341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dirty="0" err="1"/>
              <a:t>계금</a:t>
            </a:r>
            <a:r>
              <a:rPr lang="ko-KR" altLang="en-US" dirty="0"/>
              <a:t> </a:t>
            </a:r>
            <a:r>
              <a:rPr lang="ko-KR" altLang="en-US" dirty="0" err="1"/>
              <a:t>어트리뷰트가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하나로 생각하고 </a:t>
            </a:r>
            <a:endParaRPr lang="en-US" altLang="ko-KR" dirty="0"/>
          </a:p>
          <a:p>
            <a:r>
              <a:rPr lang="ko-KR" altLang="en-US" dirty="0"/>
              <a:t>설계하였으나 </a:t>
            </a:r>
            <a:r>
              <a:rPr lang="ko-KR" altLang="en-US" dirty="0" err="1"/>
              <a:t>계금</a:t>
            </a:r>
            <a:r>
              <a:rPr lang="ko-KR" altLang="en-US" dirty="0"/>
              <a:t> 및 은총으로 </a:t>
            </a:r>
            <a:endParaRPr lang="en-US" altLang="ko-KR" dirty="0"/>
          </a:p>
          <a:p>
            <a:r>
              <a:rPr lang="ko-KR" altLang="en-US" dirty="0" err="1"/>
              <a:t>나뉘게되어</a:t>
            </a:r>
            <a:r>
              <a:rPr lang="ko-KR" altLang="en-US" dirty="0"/>
              <a:t> 두개의 </a:t>
            </a:r>
            <a:r>
              <a:rPr lang="ko-KR" altLang="en-US" dirty="0" err="1"/>
              <a:t>어트리뷰트로</a:t>
            </a:r>
            <a:r>
              <a:rPr lang="ko-KR" altLang="en-US" dirty="0"/>
              <a:t> 나뉘게 되었습니다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533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8F707F-3D60-46FC-9F87-5D48C1A1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릴레이션</a:t>
            </a:r>
            <a:endParaRPr lang="en-US" altLang="ko-KR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809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0562E-B571-462D-91E6-4838C388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309" y="76200"/>
            <a:ext cx="2524125" cy="2438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48583C-ED33-40F5-AC12-FF333AD0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84" y="76200"/>
            <a:ext cx="2543175" cy="228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AE2EC6-A3A6-4091-8DB1-ECE143FC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309" y="2970630"/>
            <a:ext cx="3238500" cy="2133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2D2288-6CA6-43E0-BE17-560364100E0D}"/>
              </a:ext>
            </a:extLst>
          </p:cNvPr>
          <p:cNvSpPr txBox="1"/>
          <p:nvPr/>
        </p:nvSpPr>
        <p:spPr>
          <a:xfrm>
            <a:off x="5270249" y="2525682"/>
            <a:ext cx="14542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/>
              <a:t>기사단</a:t>
            </a:r>
            <a:r>
              <a:rPr lang="en-US" altLang="ko-KR" dirty="0"/>
              <a:t>_</a:t>
            </a:r>
            <a:r>
              <a:rPr lang="ko-KR" altLang="en-US" dirty="0"/>
              <a:t>가입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17A3C3-0C8B-44F7-A91D-6340AEBBBFD2}"/>
              </a:ext>
            </a:extLst>
          </p:cNvPr>
          <p:cNvSpPr txBox="1"/>
          <p:nvPr/>
        </p:nvSpPr>
        <p:spPr>
          <a:xfrm>
            <a:off x="7890449" y="2525682"/>
            <a:ext cx="14542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/>
              <a:t>기사단</a:t>
            </a:r>
            <a:r>
              <a:rPr lang="en-US" altLang="ko-KR" dirty="0"/>
              <a:t>_</a:t>
            </a:r>
            <a:r>
              <a:rPr lang="ko-KR" altLang="en-US" dirty="0"/>
              <a:t>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57727-52C2-4981-A00C-2900DEDD470B}"/>
              </a:ext>
            </a:extLst>
          </p:cNvPr>
          <p:cNvSpPr txBox="1"/>
          <p:nvPr/>
        </p:nvSpPr>
        <p:spPr>
          <a:xfrm>
            <a:off x="5655845" y="5204155"/>
            <a:ext cx="8771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기사단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996ECA6-0FD9-41FB-9F03-B981216D28B2}"/>
              </a:ext>
            </a:extLst>
          </p:cNvPr>
          <p:cNvSpPr txBox="1">
            <a:spLocks/>
          </p:cNvSpPr>
          <p:nvPr/>
        </p:nvSpPr>
        <p:spPr>
          <a:xfrm>
            <a:off x="457200" y="640080"/>
            <a:ext cx="3659246" cy="5691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>
                <a:solidFill>
                  <a:srgbClr val="FFFFFF"/>
                </a:solidFill>
              </a:rPr>
              <a:t>DB </a:t>
            </a:r>
            <a:r>
              <a:rPr lang="ko-KR" altLang="en-US" sz="4000" dirty="0">
                <a:solidFill>
                  <a:srgbClr val="FFFFFF"/>
                </a:solidFill>
              </a:rPr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3350041543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272</TotalTime>
  <Words>758</Words>
  <Application>Microsoft Office PowerPoint</Application>
  <PresentationFormat>와이드스크린</PresentationFormat>
  <Paragraphs>95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Calibri</vt:lpstr>
      <vt:lpstr>Calibri Light</vt:lpstr>
      <vt:lpstr>추억</vt:lpstr>
      <vt:lpstr>게임을 위한 데이터 베이스 설계</vt:lpstr>
      <vt:lpstr>목차</vt:lpstr>
      <vt:lpstr>선정 게임</vt:lpstr>
      <vt:lpstr>데이터 요구사항 분석</vt:lpstr>
      <vt:lpstr>ER 다이어그램</vt:lpstr>
      <vt:lpstr>관계형 데이터모델</vt:lpstr>
      <vt:lpstr>3차 정규형 변환 내용</vt:lpstr>
      <vt:lpstr>릴레이션</vt:lpstr>
      <vt:lpstr>PowerPoint 프레젠테이션</vt:lpstr>
      <vt:lpstr>PowerPoint 프레젠테이션</vt:lpstr>
      <vt:lpstr>DB 테이블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질의어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게임을 위한 데이터 베이스 설계</dc:title>
  <dc:creator>박해성(2017182016)</dc:creator>
  <cp:lastModifiedBy>박해성(2017182016)</cp:lastModifiedBy>
  <cp:revision>18</cp:revision>
  <dcterms:created xsi:type="dcterms:W3CDTF">2021-10-30T15:37:28Z</dcterms:created>
  <dcterms:modified xsi:type="dcterms:W3CDTF">2021-12-15T14:15:32Z</dcterms:modified>
</cp:coreProperties>
</file>